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90000"/>
    <a:srgbClr val="660033"/>
    <a:srgbClr val="9900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878" y="-11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30DFA9E-4164-4CC5-9869-408BCAA11984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A0674FB-30B3-411A-872F-347C7B642B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17411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48EA6E4-23BD-4977-87BD-678B1A61FDC4}" type="slidenum">
              <a:rPr lang="tr-T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tr-TR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56B6F-CB23-4DA6-A720-1E1F89D8CF2F}" type="datetimeFigureOut">
              <a:rPr lang="en-US"/>
              <a:pPr>
                <a:defRPr/>
              </a:pPr>
              <a:t>6/17/2014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5B4F4-6261-429A-A179-568D944E52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5F571-7AAA-42EE-9F2A-3BDA2285FD6B}" type="datetimeFigureOut">
              <a:rPr lang="en-US"/>
              <a:pPr>
                <a:defRPr/>
              </a:pPr>
              <a:t>6/17/2014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D4761-C3B0-4C68-9AF0-E527B1032B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7BB1B-E5E0-4D42-A963-9D1C81F30BEE}" type="datetimeFigureOut">
              <a:rPr lang="en-US"/>
              <a:pPr>
                <a:defRPr/>
              </a:pPr>
              <a:t>6/17/2014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B50ED-BC9E-47E1-A4F5-DE525E148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C1257-BBCE-411F-9D88-4F69D8686BA2}" type="datetimeFigureOut">
              <a:rPr lang="en-US"/>
              <a:pPr>
                <a:defRPr/>
              </a:pPr>
              <a:t>6/17/2014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11E17-30D5-4328-8225-8FBED1D93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1A2E4-D0C4-4FB3-B16A-26AFCFB429DB}" type="datetimeFigureOut">
              <a:rPr lang="en-US"/>
              <a:pPr>
                <a:defRPr/>
              </a:pPr>
              <a:t>6/17/2014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AC77C-D0D1-4857-B819-62ED52344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02D0A-D510-4D8D-B70C-7A9F24F16DD9}" type="datetimeFigureOut">
              <a:rPr lang="en-US"/>
              <a:pPr>
                <a:defRPr/>
              </a:pPr>
              <a:t>6/17/2014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F2DFA-AF1E-4027-BC53-32F7977F5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91E64-9F44-4246-B916-E701E076EDE7}" type="datetimeFigureOut">
              <a:rPr lang="en-US"/>
              <a:pPr>
                <a:defRPr/>
              </a:pPr>
              <a:t>6/17/2014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BC74B-C9CE-4887-80DD-2DB7ABB80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36901-144C-40D0-9861-B28EB3C99E4B}" type="datetimeFigureOut">
              <a:rPr lang="en-US"/>
              <a:pPr>
                <a:defRPr/>
              </a:pPr>
              <a:t>6/17/2014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02D0B-49BE-4E3C-A27C-B846D1106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7956E-A1C0-4E8D-8D7E-7A97785972FA}" type="datetimeFigureOut">
              <a:rPr lang="en-US"/>
              <a:pPr>
                <a:defRPr/>
              </a:pPr>
              <a:t>6/17/2014</a:t>
            </a:fld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D9D95-B7A9-4E1F-9C24-FC429AD3A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60FCF-2EF4-4B76-A2FB-1B7B1B93EF37}" type="datetimeFigureOut">
              <a:rPr lang="en-US"/>
              <a:pPr>
                <a:defRPr/>
              </a:pPr>
              <a:t>6/17/2014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6411A-6D9A-47FD-A68A-378BBD6A45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49DDA-8E1D-4E38-965D-803B3D069BA2}" type="datetimeFigureOut">
              <a:rPr lang="en-US"/>
              <a:pPr>
                <a:defRPr/>
              </a:pPr>
              <a:t>6/17/2014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0FDC1-B640-4393-A970-B6303F0117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975" y="573088"/>
            <a:ext cx="85725" cy="573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325" y="573088"/>
            <a:ext cx="576263" cy="573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1544638"/>
            <a:ext cx="7315200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2770188"/>
            <a:ext cx="7315200" cy="353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100" y="549275"/>
            <a:ext cx="1189038" cy="2968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alpha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72FA63-0D4A-46A6-994F-1BF9A83E438B}" type="datetimeFigureOut">
              <a:rPr lang="en-US"/>
              <a:pPr>
                <a:defRPr/>
              </a:pPr>
              <a:t>6/17/2014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5200" y="549275"/>
            <a:ext cx="939800" cy="30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A0921D-3929-438C-B744-7FC265E46E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663"/>
            <a:ext cx="2246312" cy="301625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182563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563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563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563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5496" y="53752"/>
            <a:ext cx="6912768" cy="638944"/>
          </a:xfr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2800" b="1" dirty="0" smtClean="0"/>
              <a:t>ESTABLISHMENT PROCEDURES &amp; MAP</a:t>
            </a:r>
            <a:endParaRPr lang="en-US" sz="28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628775"/>
            <a:ext cx="8839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496" y="-27384"/>
            <a:ext cx="835292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NECESSARY INFORMATION ABOUT COMPANY ESTABLISHMENT</a:t>
            </a:r>
            <a:endParaRPr lang="tr-TR" b="1" dirty="0"/>
          </a:p>
        </p:txBody>
      </p:sp>
      <p:sp>
        <p:nvSpPr>
          <p:cNvPr id="7" name="Dikdörtgen 6"/>
          <p:cNvSpPr/>
          <p:nvPr/>
        </p:nvSpPr>
        <p:spPr>
          <a:xfrm>
            <a:off x="467544" y="1206044"/>
            <a:ext cx="2933367" cy="3693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TITLE OF THE COMPANY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67544" y="3356992"/>
            <a:ext cx="7272808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* SECTOR NEEDS TO BE MENTIONED IN THE COMPANY TITLE</a:t>
            </a:r>
            <a:endParaRPr lang="tr-TR" dirty="0"/>
          </a:p>
        </p:txBody>
      </p:sp>
      <p:sp>
        <p:nvSpPr>
          <p:cNvPr id="10" name="Dikdörtgen 9"/>
          <p:cNvSpPr/>
          <p:nvPr/>
        </p:nvSpPr>
        <p:spPr>
          <a:xfrm>
            <a:off x="467544" y="4253289"/>
            <a:ext cx="7272808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* USAGE OF TURK - TURKISH DICTIONARIES IN THE COMPANY TITLE DEPENDS ON THE COUNCIL OF MINISTERS</a:t>
            </a:r>
            <a:endParaRPr lang="tr-TR" dirty="0"/>
          </a:p>
        </p:txBody>
      </p:sp>
      <p:sp>
        <p:nvSpPr>
          <p:cNvPr id="11" name="Dikdörtgen 10"/>
          <p:cNvSpPr/>
          <p:nvPr/>
        </p:nvSpPr>
        <p:spPr>
          <a:xfrm>
            <a:off x="467544" y="2204864"/>
            <a:ext cx="7272808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* IN COMPANY TITLE, NAME OF THE CITIES CAN BE ADDITINALY MENTIONED</a:t>
            </a:r>
            <a:endParaRPr lang="tr-TR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297012" y="980728"/>
            <a:ext cx="3537148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/>
              <a:t>PARTNER &amp; MANAGER</a:t>
            </a:r>
          </a:p>
        </p:txBody>
      </p:sp>
      <p:sp>
        <p:nvSpPr>
          <p:cNvPr id="9" name="Dikdörtgen 8"/>
          <p:cNvSpPr/>
          <p:nvPr/>
        </p:nvSpPr>
        <p:spPr>
          <a:xfrm>
            <a:off x="330548" y="1628800"/>
            <a:ext cx="8573060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* A FOREIGN COMPANY CAN BE THE ONLY PARTNER OR ONE OF THE PARTNERS OF A COMPANY ESTABLISHED IN TURKEY.</a:t>
            </a:r>
            <a:endParaRPr lang="tr-TR" dirty="0"/>
          </a:p>
        </p:txBody>
      </p:sp>
      <p:sp>
        <p:nvSpPr>
          <p:cNvPr id="10" name="Dikdörtgen 9"/>
          <p:cNvSpPr/>
          <p:nvPr/>
        </p:nvSpPr>
        <p:spPr>
          <a:xfrm>
            <a:off x="330547" y="2492896"/>
            <a:ext cx="8573061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FOREIGN REAL PERSON CAN BE THE PARTNER BY HIMSELF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5496" y="35332"/>
            <a:ext cx="835292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NECESSARY INFORMATION ABOUT COMPANY ESTABLISHMENT</a:t>
            </a:r>
            <a:endParaRPr lang="tr-TR" b="1" dirty="0"/>
          </a:p>
        </p:txBody>
      </p:sp>
      <p:sp>
        <p:nvSpPr>
          <p:cNvPr id="12" name="Dikdörtgen 11"/>
          <p:cNvSpPr/>
          <p:nvPr/>
        </p:nvSpPr>
        <p:spPr>
          <a:xfrm>
            <a:off x="330547" y="3100170"/>
            <a:ext cx="8573061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* A FOREIGN REAL PERSON CAN BE THE MANAGER BY HIMSELF.</a:t>
            </a:r>
            <a:endParaRPr lang="tr-TR" dirty="0"/>
          </a:p>
        </p:txBody>
      </p:sp>
      <p:sp>
        <p:nvSpPr>
          <p:cNvPr id="13" name="Dikdörtgen 12"/>
          <p:cNvSpPr/>
          <p:nvPr/>
        </p:nvSpPr>
        <p:spPr>
          <a:xfrm>
            <a:off x="330548" y="3645024"/>
            <a:ext cx="8573060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* A </a:t>
            </a:r>
            <a:r>
              <a:rPr lang="en-US" dirty="0"/>
              <a:t>FOREIGN REAL PERSON OR A FOREIGN COMPANY CAN BE IN THE </a:t>
            </a:r>
            <a:r>
              <a:rPr lang="tr-TR" dirty="0"/>
              <a:t>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MANAGEMENT </a:t>
            </a:r>
            <a:r>
              <a:rPr lang="en-US" dirty="0"/>
              <a:t>BOARD OF THE COMPANY IN TURKEY.</a:t>
            </a:r>
            <a:endParaRPr lang="tr-TR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35496" y="0"/>
            <a:ext cx="835292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NECESSARY INFORMATION ABOUT COMPANY ESTABLISHMENT</a:t>
            </a:r>
            <a:endParaRPr lang="tr-TR" b="1" dirty="0"/>
          </a:p>
        </p:txBody>
      </p:sp>
      <p:sp>
        <p:nvSpPr>
          <p:cNvPr id="10" name="Dikdörtgen 9"/>
          <p:cNvSpPr/>
          <p:nvPr/>
        </p:nvSpPr>
        <p:spPr>
          <a:xfrm>
            <a:off x="107504" y="980728"/>
            <a:ext cx="3537148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/>
              <a:t>ADDRESS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457424" y="1835532"/>
            <a:ext cx="7714976" cy="3693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* EVERY COMPANY NEEDS A LEGAL ADDRESS.</a:t>
            </a:r>
            <a:endParaRPr lang="tr-TR" dirty="0"/>
          </a:p>
        </p:txBody>
      </p:sp>
      <p:sp>
        <p:nvSpPr>
          <p:cNvPr id="12" name="Dikdörtgen 11"/>
          <p:cNvSpPr/>
          <p:nvPr/>
        </p:nvSpPr>
        <p:spPr>
          <a:xfrm>
            <a:off x="467544" y="2645123"/>
            <a:ext cx="7992888" cy="92333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* IF WANTED, A VIRTUAL OFFICE CAN BE CHOSEN AS THE LEGAL ADDRESS OF THE COMPANY</a:t>
            </a:r>
            <a:r>
              <a:rPr lang="en-US" dirty="0"/>
              <a:t>.</a:t>
            </a:r>
            <a:r>
              <a:rPr lang="tr-TR" dirty="0"/>
              <a:t> </a:t>
            </a:r>
            <a:r>
              <a:rPr lang="en-US" dirty="0"/>
              <a:t>MONTHLY COST OF IT IS NEARLY 150 EUR.</a:t>
            </a:r>
            <a:endParaRPr lang="tr-TR" dirty="0"/>
          </a:p>
        </p:txBody>
      </p:sp>
      <p:sp>
        <p:nvSpPr>
          <p:cNvPr id="13" name="Dikdörtgen 12"/>
          <p:cNvSpPr/>
          <p:nvPr/>
        </p:nvSpPr>
        <p:spPr>
          <a:xfrm>
            <a:off x="534492" y="3887529"/>
            <a:ext cx="7781924" cy="64633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* RENTS ARE AROUND 500 - 700 EUR. THE DIFFERENCE DEPENDS ON THE AREA. </a:t>
            </a:r>
            <a:endParaRPr lang="tr-TR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35496" y="-27384"/>
            <a:ext cx="835292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NECESSARY INFORMATION ABOUT COMPANY ESTABLISHMENT</a:t>
            </a:r>
            <a:endParaRPr lang="tr-TR" b="1" dirty="0"/>
          </a:p>
        </p:txBody>
      </p:sp>
      <p:sp>
        <p:nvSpPr>
          <p:cNvPr id="10" name="Dikdörtgen 9"/>
          <p:cNvSpPr/>
          <p:nvPr/>
        </p:nvSpPr>
        <p:spPr>
          <a:xfrm>
            <a:off x="107504" y="980728"/>
            <a:ext cx="3537148" cy="369332"/>
          </a:xfrm>
          <a:prstGeom prst="rect">
            <a:avLst/>
          </a:prstGeom>
          <a:solidFill>
            <a:srgbClr val="99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/>
              <a:t>CAPITAL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42306" y="1665035"/>
            <a:ext cx="8133530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* THE MINIMUM CAPITAL OF THE LIMITED COMPANIES IS 3.500 EUR..</a:t>
            </a:r>
            <a:endParaRPr lang="tr-TR" dirty="0"/>
          </a:p>
        </p:txBody>
      </p:sp>
      <p:sp>
        <p:nvSpPr>
          <p:cNvPr id="12" name="Dikdörtgen 11"/>
          <p:cNvSpPr/>
          <p:nvPr/>
        </p:nvSpPr>
        <p:spPr>
          <a:xfrm>
            <a:off x="342306" y="2474626"/>
            <a:ext cx="8133530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* THE MINIMUM CAPITAL OF THE STOCK COMPANIES IS 17.000 EUR.</a:t>
            </a:r>
            <a:endParaRPr lang="tr-TR" dirty="0"/>
          </a:p>
        </p:txBody>
      </p:sp>
      <p:sp>
        <p:nvSpPr>
          <p:cNvPr id="13" name="Dikdörtgen 12"/>
          <p:cNvSpPr/>
          <p:nvPr/>
        </p:nvSpPr>
        <p:spPr>
          <a:xfrm>
            <a:off x="342306" y="3284984"/>
            <a:ext cx="8133530" cy="6463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* 25% OF THE CAPITAL BLOCKED TO BANK BEFORE ESTABLISHMENT. AFTER 10 DAYS, IT CAN BE TAKEN FROM BANK AND CAN BE USED.</a:t>
            </a: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342306" y="4453022"/>
            <a:ext cx="8133529" cy="92333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* THE REST OF THE CAPITAL, IN OTHER WORDS THE 75% OF THE CAPITAL NEEDS TO BE PAID TO COMPANY'S BANK ACCOUNT WITHIN 2 YEARS AFTER THE ESTABLISHMENT.</a:t>
            </a:r>
            <a:endParaRPr lang="tr-TR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0" y="0"/>
            <a:ext cx="835292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NECESSARY INFORMATION ABOUT COMPANY ESTABLISHMENT</a:t>
            </a:r>
            <a:endParaRPr lang="tr-TR" b="1" dirty="0"/>
          </a:p>
        </p:txBody>
      </p:sp>
      <p:sp>
        <p:nvSpPr>
          <p:cNvPr id="10" name="Dikdörtgen 9"/>
          <p:cNvSpPr/>
          <p:nvPr/>
        </p:nvSpPr>
        <p:spPr>
          <a:xfrm>
            <a:off x="107504" y="980728"/>
            <a:ext cx="3537148" cy="369332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/>
              <a:t>TAX &amp; SOCIAL SECURITY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42306" y="1665035"/>
            <a:ext cx="8133530" cy="369332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CORPORATE </a:t>
            </a:r>
            <a:r>
              <a:rPr lang="en-US" dirty="0"/>
              <a:t>TAX RATE: %20</a:t>
            </a:r>
            <a:endParaRPr lang="tr-TR" dirty="0"/>
          </a:p>
        </p:txBody>
      </p:sp>
      <p:sp>
        <p:nvSpPr>
          <p:cNvPr id="12" name="Dikdörtgen 11"/>
          <p:cNvSpPr/>
          <p:nvPr/>
        </p:nvSpPr>
        <p:spPr>
          <a:xfrm>
            <a:off x="342306" y="2151460"/>
            <a:ext cx="8133530" cy="646331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* PROFIT DISTRIBUTION TAX: %15 (THERE WON'T BE ANY PAYMENT WITHOUT PROFIT DISTRIBUTION)</a:t>
            </a:r>
            <a:endParaRPr lang="tr-TR" dirty="0"/>
          </a:p>
        </p:txBody>
      </p:sp>
      <p:sp>
        <p:nvSpPr>
          <p:cNvPr id="13" name="Dikdörtgen 12"/>
          <p:cNvSpPr/>
          <p:nvPr/>
        </p:nvSpPr>
        <p:spPr>
          <a:xfrm>
            <a:off x="325946" y="2970202"/>
            <a:ext cx="8133530" cy="646331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* IF THE COMPANY MAKES A LOSS, IT CAN BE SET-OFF FROM IT'S PROFITS IN THE COMING 5 YEARS </a:t>
            </a: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321718" y="3861048"/>
            <a:ext cx="8133529" cy="369332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* VAT RATE: %18 </a:t>
            </a:r>
            <a:r>
              <a:rPr lang="tr-TR" dirty="0"/>
              <a:t>(FOR SOME GOODS %8 - %1)</a:t>
            </a:r>
            <a:endParaRPr lang="tr-TR" dirty="0"/>
          </a:p>
        </p:txBody>
      </p:sp>
      <p:sp>
        <p:nvSpPr>
          <p:cNvPr id="9" name="Dikdörtgen 8"/>
          <p:cNvSpPr/>
          <p:nvPr/>
        </p:nvSpPr>
        <p:spPr>
          <a:xfrm>
            <a:off x="321717" y="4365104"/>
            <a:ext cx="8133529" cy="369332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* MONTHLY GROSS MINIMUM WAGE: 350 EURO</a:t>
            </a:r>
            <a:endParaRPr lang="tr-TR" dirty="0"/>
          </a:p>
        </p:txBody>
      </p:sp>
      <p:sp>
        <p:nvSpPr>
          <p:cNvPr id="14" name="Dikdörtgen 13"/>
          <p:cNvSpPr/>
          <p:nvPr/>
        </p:nvSpPr>
        <p:spPr>
          <a:xfrm>
            <a:off x="297012" y="4869160"/>
            <a:ext cx="8133529" cy="646331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* THE TOTAL COST OF THE MONTHLY GROSS MINIMUM WAGE INCLUDING FEE, TO THE EMPLOYER: 480 EURO</a:t>
            </a:r>
            <a:endParaRPr lang="tr-TR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35496" y="0"/>
            <a:ext cx="835292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NECESSARY INFORMATION ABOUT COMPANY ESTABLISHMENT</a:t>
            </a:r>
            <a:endParaRPr lang="tr-TR" b="1" dirty="0"/>
          </a:p>
        </p:txBody>
      </p:sp>
      <p:sp>
        <p:nvSpPr>
          <p:cNvPr id="10" name="Dikdörtgen 9"/>
          <p:cNvSpPr/>
          <p:nvPr/>
        </p:nvSpPr>
        <p:spPr>
          <a:xfrm>
            <a:off x="107504" y="741705"/>
            <a:ext cx="8208912" cy="707886"/>
          </a:xfrm>
          <a:prstGeom prst="rect">
            <a:avLst/>
          </a:prstGeom>
          <a:solidFill>
            <a:srgbClr val="7030A0"/>
          </a:solidFill>
          <a:ln>
            <a:solidFill>
              <a:srgbClr val="FFC00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  <a:reflection blurRad="12700" stA="24000" endPos="28000" dist="50800" dir="5400000" sy="-100000" rotWithShape="0"/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NECESSARY INFORMATION </a:t>
            </a:r>
            <a:r>
              <a:rPr lang="tr-TR" sz="2000" b="1" dirty="0"/>
              <a:t>BEFORE </a:t>
            </a:r>
            <a:r>
              <a:rPr lang="en-US" sz="2000" b="1" dirty="0"/>
              <a:t>COMPANY </a:t>
            </a:r>
            <a:r>
              <a:rPr lang="en-US" sz="2000" b="1" dirty="0"/>
              <a:t>ESTABLISHMENT</a:t>
            </a:r>
            <a:endParaRPr lang="tr-TR" sz="2000" b="1" dirty="0"/>
          </a:p>
        </p:txBody>
      </p:sp>
      <p:sp>
        <p:nvSpPr>
          <p:cNvPr id="11" name="Dikdörtgen 10"/>
          <p:cNvSpPr/>
          <p:nvPr/>
        </p:nvSpPr>
        <p:spPr>
          <a:xfrm>
            <a:off x="508523" y="1665035"/>
            <a:ext cx="8133530" cy="369332"/>
          </a:xfrm>
          <a:prstGeom prst="rect">
            <a:avLst/>
          </a:prstGeom>
          <a:solidFill>
            <a:srgbClr val="990033"/>
          </a:solidFill>
          <a:ln w="28575"/>
          <a:effectLst>
            <a:glow rad="139700">
              <a:schemeClr val="accent3">
                <a:satMod val="175000"/>
                <a:alpha val="40000"/>
              </a:schemeClr>
            </a:glow>
            <a:reflection blurRad="12700" stA="24000" endPos="28000" dist="50800" dir="5400000" sy="-100000" rotWithShape="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tr-TR" dirty="0"/>
              <a:t>Pas</a:t>
            </a:r>
            <a:r>
              <a:rPr lang="en-US" dirty="0"/>
              <a:t>sport</a:t>
            </a:r>
            <a:endParaRPr lang="tr-TR" dirty="0"/>
          </a:p>
        </p:txBody>
      </p:sp>
      <p:sp>
        <p:nvSpPr>
          <p:cNvPr id="12" name="Dikdörtgen 11"/>
          <p:cNvSpPr/>
          <p:nvPr/>
        </p:nvSpPr>
        <p:spPr>
          <a:xfrm>
            <a:off x="508523" y="2336126"/>
            <a:ext cx="8133530" cy="369332"/>
          </a:xfrm>
          <a:prstGeom prst="rect">
            <a:avLst/>
          </a:prstGeom>
          <a:solidFill>
            <a:srgbClr val="990033"/>
          </a:solidFill>
          <a:ln w="28575"/>
          <a:effectLst>
            <a:glow rad="139700">
              <a:schemeClr val="accent3">
                <a:satMod val="175000"/>
                <a:alpha val="40000"/>
              </a:schemeClr>
            </a:glow>
            <a:reflection blurRad="12700" stA="24000" endPos="28000" dist="50800" dir="5400000" sy="-100000" rotWithShape="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tr-TR" dirty="0"/>
              <a:t>Photo (</a:t>
            </a:r>
            <a:r>
              <a:rPr lang="tr-TR" dirty="0" err="1"/>
              <a:t>F</a:t>
            </a:r>
            <a:r>
              <a:rPr lang="tr-TR" dirty="0" err="1"/>
              <a:t>or</a:t>
            </a:r>
            <a:r>
              <a:rPr lang="tr-TR" dirty="0"/>
              <a:t> Real Partner) </a:t>
            </a:r>
          </a:p>
        </p:txBody>
      </p:sp>
      <p:sp>
        <p:nvSpPr>
          <p:cNvPr id="13" name="Dikdörtgen 12"/>
          <p:cNvSpPr/>
          <p:nvPr/>
        </p:nvSpPr>
        <p:spPr>
          <a:xfrm>
            <a:off x="508523" y="2970202"/>
            <a:ext cx="8133530" cy="646331"/>
          </a:xfrm>
          <a:prstGeom prst="rect">
            <a:avLst/>
          </a:prstGeom>
          <a:solidFill>
            <a:srgbClr val="990033"/>
          </a:solidFill>
          <a:ln w="28575"/>
          <a:effectLst>
            <a:glow rad="139700">
              <a:schemeClr val="accent3">
                <a:satMod val="175000"/>
                <a:alpha val="40000"/>
              </a:schemeClr>
            </a:glow>
            <a:reflection blurRad="12700" stA="24000" endPos="28000" dist="50800" dir="5400000" sy="-100000" rotWithShape="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tr-TR" dirty="0"/>
              <a:t>T</a:t>
            </a:r>
            <a:r>
              <a:rPr lang="en-US" dirty="0"/>
              <a:t>he </a:t>
            </a:r>
            <a:r>
              <a:rPr lang="en-US" dirty="0"/>
              <a:t>officially approved/stamped and signed document showing the  registry </a:t>
            </a:r>
            <a:r>
              <a:rPr lang="tr-TR" dirty="0"/>
              <a:t>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 </a:t>
            </a:r>
            <a:r>
              <a:rPr lang="tr-TR" dirty="0"/>
              <a:t>    </a:t>
            </a:r>
            <a:r>
              <a:rPr lang="en-US" dirty="0"/>
              <a:t>record </a:t>
            </a:r>
            <a:r>
              <a:rPr lang="en-US" dirty="0"/>
              <a:t>taken from official chamber </a:t>
            </a:r>
            <a:r>
              <a:rPr lang="en-US" dirty="0"/>
              <a:t>of </a:t>
            </a:r>
            <a:r>
              <a:rPr lang="en-US" dirty="0"/>
              <a:t>commerce </a:t>
            </a: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508523" y="3861048"/>
            <a:ext cx="8133529" cy="369332"/>
          </a:xfrm>
          <a:prstGeom prst="rect">
            <a:avLst/>
          </a:prstGeom>
          <a:solidFill>
            <a:srgbClr val="990033"/>
          </a:solidFill>
          <a:ln w="28575"/>
          <a:effectLst>
            <a:glow rad="139700">
              <a:schemeClr val="accent3">
                <a:satMod val="175000"/>
                <a:alpha val="40000"/>
              </a:schemeClr>
            </a:glow>
            <a:reflection blurRad="12700" stA="24000" endPos="28000" dist="50800" dir="5400000" sy="-100000" rotWithShape="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dirty="0"/>
              <a:t>The decision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Slovenian</a:t>
            </a:r>
            <a:r>
              <a:rPr lang="tr-TR" dirty="0"/>
              <a:t> </a:t>
            </a:r>
            <a:r>
              <a:rPr lang="tr-TR" dirty="0" err="1"/>
              <a:t>Shareholders’s</a:t>
            </a:r>
            <a:r>
              <a:rPr lang="tr-TR" dirty="0"/>
              <a:t> general </a:t>
            </a:r>
            <a:r>
              <a:rPr lang="tr-TR" dirty="0" err="1"/>
              <a:t>assembley</a:t>
            </a:r>
            <a:endParaRPr lang="tr-TR" dirty="0"/>
          </a:p>
        </p:txBody>
      </p:sp>
      <p:sp>
        <p:nvSpPr>
          <p:cNvPr id="9" name="Dikdörtgen 8"/>
          <p:cNvSpPr/>
          <p:nvPr/>
        </p:nvSpPr>
        <p:spPr>
          <a:xfrm>
            <a:off x="542927" y="4415046"/>
            <a:ext cx="8133529" cy="369332"/>
          </a:xfrm>
          <a:prstGeom prst="rect">
            <a:avLst/>
          </a:prstGeom>
          <a:solidFill>
            <a:srgbClr val="990033"/>
          </a:solidFill>
          <a:ln w="28575"/>
          <a:effectLst>
            <a:glow rad="139700">
              <a:schemeClr val="accent3">
                <a:satMod val="175000"/>
                <a:alpha val="40000"/>
              </a:schemeClr>
            </a:glow>
            <a:reflection blurRad="12700" stA="24000" endPos="28000" dist="50800" dir="5400000" sy="-100000" rotWithShape="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en-US" dirty="0"/>
              <a:t>power </a:t>
            </a:r>
            <a:r>
              <a:rPr lang="en-US" dirty="0"/>
              <a:t>of attorney for establishing the </a:t>
            </a:r>
            <a:r>
              <a:rPr lang="en-US" dirty="0"/>
              <a:t>company.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ktif">
  <a:themeElements>
    <a:clrScheme name="Perspektif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ktif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728</TotalTime>
  <Words>34</Words>
  <Application>Microsoft Office PowerPoint</Application>
  <PresentationFormat>On-screen Show (4:3)</PresentationFormat>
  <Paragraphs>8</Paragraphs>
  <Slides>7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Predloga načrta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1" baseType="lpstr">
      <vt:lpstr>Arial</vt:lpstr>
      <vt:lpstr>Wingdings</vt:lpstr>
      <vt:lpstr>Calibri</vt:lpstr>
      <vt:lpstr>Perspektif</vt:lpstr>
      <vt:lpstr>Diapozitiv 1</vt:lpstr>
      <vt:lpstr>Diapozitiv 2</vt:lpstr>
      <vt:lpstr>Diapozitiv 3</vt:lpstr>
      <vt:lpstr>Diapozitiv 4</vt:lpstr>
      <vt:lpstr>Diapozitiv 5</vt:lpstr>
      <vt:lpstr>Diapozitiv 6</vt:lpstr>
      <vt:lpstr>Diapozitiv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m2</dc:creator>
  <cp:lastModifiedBy>Rogelj</cp:lastModifiedBy>
  <cp:revision>59</cp:revision>
  <dcterms:created xsi:type="dcterms:W3CDTF">2014-06-12T10:45:20Z</dcterms:created>
  <dcterms:modified xsi:type="dcterms:W3CDTF">2014-06-17T14:10:16Z</dcterms:modified>
</cp:coreProperties>
</file>